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2" r:id="rId3"/>
    <p:sldId id="274" r:id="rId4"/>
    <p:sldId id="264" r:id="rId5"/>
    <p:sldId id="265" r:id="rId6"/>
    <p:sldId id="259" r:id="rId7"/>
    <p:sldId id="275" r:id="rId8"/>
    <p:sldId id="276" r:id="rId9"/>
    <p:sldId id="261" r:id="rId10"/>
    <p:sldId id="267" r:id="rId11"/>
    <p:sldId id="268" r:id="rId12"/>
    <p:sldId id="269" r:id="rId13"/>
    <p:sldId id="270" r:id="rId14"/>
    <p:sldId id="273" r:id="rId15"/>
    <p:sldId id="271" r:id="rId16"/>
    <p:sldId id="272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80" autoAdjust="0"/>
  </p:normalViewPr>
  <p:slideViewPr>
    <p:cSldViewPr snapToGrid="0">
      <p:cViewPr varScale="1">
        <p:scale>
          <a:sx n="66" d="100"/>
          <a:sy n="66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3CA7A-B6F5-EB4F-BDCD-8D431E8C2922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C09D997D-3739-BC4A-86DC-2CBCF4FD3494}">
      <dgm:prSet phldrT="[Text]"/>
      <dgm:spPr/>
      <dgm:t>
        <a:bodyPr/>
        <a:lstStyle/>
        <a:p>
          <a:r>
            <a:rPr lang="en-US" dirty="0" smtClean="0"/>
            <a:t>TRAINING</a:t>
          </a:r>
          <a:endParaRPr lang="en-US" dirty="0"/>
        </a:p>
      </dgm:t>
    </dgm:pt>
    <dgm:pt modelId="{A7E4DE39-99BC-5A4E-8A58-C1F15AD5BCB6}" type="parTrans" cxnId="{1F15F4C3-8CAE-8B43-B894-08CCA9A2530B}">
      <dgm:prSet/>
      <dgm:spPr/>
      <dgm:t>
        <a:bodyPr/>
        <a:lstStyle/>
        <a:p>
          <a:endParaRPr lang="en-US"/>
        </a:p>
      </dgm:t>
    </dgm:pt>
    <dgm:pt modelId="{5F118172-E645-CC48-9A4C-F3669D89F7FA}" type="sibTrans" cxnId="{1F15F4C3-8CAE-8B43-B894-08CCA9A2530B}">
      <dgm:prSet/>
      <dgm:spPr/>
      <dgm:t>
        <a:bodyPr/>
        <a:lstStyle/>
        <a:p>
          <a:endParaRPr lang="en-US"/>
        </a:p>
      </dgm:t>
    </dgm:pt>
    <dgm:pt modelId="{8B57029B-91B8-5243-BE9F-EC606B583D34}">
      <dgm:prSet phldrT="[Text]"/>
      <dgm:spPr/>
      <dgm:t>
        <a:bodyPr/>
        <a:lstStyle/>
        <a:p>
          <a:r>
            <a:rPr lang="en-US" dirty="0" smtClean="0"/>
            <a:t>GUIDANCE</a:t>
          </a:r>
          <a:endParaRPr lang="en-US" dirty="0"/>
        </a:p>
      </dgm:t>
    </dgm:pt>
    <dgm:pt modelId="{EE87DAB5-6E05-8846-B734-238897E7E7FC}" type="parTrans" cxnId="{5F67E84D-AA2C-5E4D-A7F7-935D9D6AFA80}">
      <dgm:prSet/>
      <dgm:spPr/>
      <dgm:t>
        <a:bodyPr/>
        <a:lstStyle/>
        <a:p>
          <a:endParaRPr lang="en-US"/>
        </a:p>
      </dgm:t>
    </dgm:pt>
    <dgm:pt modelId="{CEF1ABA1-C1DE-164F-89D5-25C887855E88}" type="sibTrans" cxnId="{5F67E84D-AA2C-5E4D-A7F7-935D9D6AFA80}">
      <dgm:prSet/>
      <dgm:spPr/>
      <dgm:t>
        <a:bodyPr/>
        <a:lstStyle/>
        <a:p>
          <a:endParaRPr lang="en-US"/>
        </a:p>
      </dgm:t>
    </dgm:pt>
    <dgm:pt modelId="{939371A6-3D88-2A4E-9575-8F193BFAFC31}">
      <dgm:prSet phldrT="[Text]"/>
      <dgm:spPr/>
      <dgm:t>
        <a:bodyPr/>
        <a:lstStyle/>
        <a:p>
          <a:r>
            <a:rPr lang="en-US" dirty="0" smtClean="0"/>
            <a:t>STUDY</a:t>
          </a:r>
          <a:endParaRPr lang="en-US" dirty="0"/>
        </a:p>
      </dgm:t>
    </dgm:pt>
    <dgm:pt modelId="{B376144C-D973-B442-AAAF-F9B21B5D85BE}" type="parTrans" cxnId="{2A16FBB6-ABCE-9B45-BE5E-26C34AF905F4}">
      <dgm:prSet/>
      <dgm:spPr/>
      <dgm:t>
        <a:bodyPr/>
        <a:lstStyle/>
        <a:p>
          <a:endParaRPr lang="en-US"/>
        </a:p>
      </dgm:t>
    </dgm:pt>
    <dgm:pt modelId="{349ABE87-3102-2D43-BF39-C63B8C94638B}" type="sibTrans" cxnId="{2A16FBB6-ABCE-9B45-BE5E-26C34AF905F4}">
      <dgm:prSet/>
      <dgm:spPr/>
      <dgm:t>
        <a:bodyPr/>
        <a:lstStyle/>
        <a:p>
          <a:endParaRPr lang="en-US"/>
        </a:p>
      </dgm:t>
    </dgm:pt>
    <dgm:pt modelId="{84ED9F20-52FA-934C-B642-9BDDC97A3090}" type="pres">
      <dgm:prSet presAssocID="{01A3CA7A-B6F5-EB4F-BDCD-8D431E8C2922}" presName="CompostProcess" presStyleCnt="0">
        <dgm:presLayoutVars>
          <dgm:dir/>
          <dgm:resizeHandles val="exact"/>
        </dgm:presLayoutVars>
      </dgm:prSet>
      <dgm:spPr/>
    </dgm:pt>
    <dgm:pt modelId="{B072581E-E5FC-4842-8FEC-A4BFEB455E34}" type="pres">
      <dgm:prSet presAssocID="{01A3CA7A-B6F5-EB4F-BDCD-8D431E8C2922}" presName="arrow" presStyleLbl="bgShp" presStyleIdx="0" presStyleCnt="1" custScaleX="76144" custScaleY="84620" custLinFactNeighborX="-1990" custLinFactNeighborY="-625"/>
      <dgm:spPr/>
      <dgm:t>
        <a:bodyPr/>
        <a:lstStyle/>
        <a:p>
          <a:endParaRPr lang="en-US"/>
        </a:p>
      </dgm:t>
    </dgm:pt>
    <dgm:pt modelId="{F23F1E8C-0C0A-8149-B860-5508C52DD3BF}" type="pres">
      <dgm:prSet presAssocID="{01A3CA7A-B6F5-EB4F-BDCD-8D431E8C2922}" presName="linearProcess" presStyleCnt="0"/>
      <dgm:spPr/>
    </dgm:pt>
    <dgm:pt modelId="{90272203-9D42-8C4F-8590-14291F666C6E}" type="pres">
      <dgm:prSet presAssocID="{C09D997D-3739-BC4A-86DC-2CBCF4FD3494}" presName="textNode" presStyleLbl="node1" presStyleIdx="0" presStyleCnt="3" custScaleX="156264" custScaleY="46853" custLinFactNeighborX="-76720" custLinFactNeighborY="-58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C8974F-C928-7549-A0D9-64F464635062}" type="pres">
      <dgm:prSet presAssocID="{5F118172-E645-CC48-9A4C-F3669D89F7FA}" presName="sibTrans" presStyleCnt="0"/>
      <dgm:spPr/>
    </dgm:pt>
    <dgm:pt modelId="{3A5ACAED-52A3-6847-92DF-401D8B602026}" type="pres">
      <dgm:prSet presAssocID="{8B57029B-91B8-5243-BE9F-EC606B583D34}" presName="textNode" presStyleLbl="node1" presStyleIdx="1" presStyleCnt="3" custScaleX="163766" custScaleY="46853" custLinFactNeighborX="-31257" custLinFactNeighborY="-61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122B67-4D12-FB4E-8A2D-FACBE24B3858}" type="pres">
      <dgm:prSet presAssocID="{CEF1ABA1-C1DE-164F-89D5-25C887855E88}" presName="sibTrans" presStyleCnt="0"/>
      <dgm:spPr/>
    </dgm:pt>
    <dgm:pt modelId="{A487148C-68C3-3541-92B3-65B16497A7C8}" type="pres">
      <dgm:prSet presAssocID="{939371A6-3D88-2A4E-9575-8F193BFAFC31}" presName="textNode" presStyleLbl="node1" presStyleIdx="2" presStyleCnt="3" custScaleX="165946" custScaleY="46853" custLinFactNeighborX="-78520" custLinFactNeighborY="-58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913792-889D-4079-8E2E-B0634A65D3DB}" type="presOf" srcId="{01A3CA7A-B6F5-EB4F-BDCD-8D431E8C2922}" destId="{84ED9F20-52FA-934C-B642-9BDDC97A3090}" srcOrd="0" destOrd="0" presId="urn:microsoft.com/office/officeart/2005/8/layout/hProcess9"/>
    <dgm:cxn modelId="{64A4993E-B94A-4228-B7A7-EE74A5E16245}" type="presOf" srcId="{C09D997D-3739-BC4A-86DC-2CBCF4FD3494}" destId="{90272203-9D42-8C4F-8590-14291F666C6E}" srcOrd="0" destOrd="0" presId="urn:microsoft.com/office/officeart/2005/8/layout/hProcess9"/>
    <dgm:cxn modelId="{1F15F4C3-8CAE-8B43-B894-08CCA9A2530B}" srcId="{01A3CA7A-B6F5-EB4F-BDCD-8D431E8C2922}" destId="{C09D997D-3739-BC4A-86DC-2CBCF4FD3494}" srcOrd="0" destOrd="0" parTransId="{A7E4DE39-99BC-5A4E-8A58-C1F15AD5BCB6}" sibTransId="{5F118172-E645-CC48-9A4C-F3669D89F7FA}"/>
    <dgm:cxn modelId="{11671B49-0409-4724-AAAE-C01E7322C98F}" type="presOf" srcId="{939371A6-3D88-2A4E-9575-8F193BFAFC31}" destId="{A487148C-68C3-3541-92B3-65B16497A7C8}" srcOrd="0" destOrd="0" presId="urn:microsoft.com/office/officeart/2005/8/layout/hProcess9"/>
    <dgm:cxn modelId="{17CBCCA5-14D0-45E7-9B5A-78C1B992D438}" type="presOf" srcId="{8B57029B-91B8-5243-BE9F-EC606B583D34}" destId="{3A5ACAED-52A3-6847-92DF-401D8B602026}" srcOrd="0" destOrd="0" presId="urn:microsoft.com/office/officeart/2005/8/layout/hProcess9"/>
    <dgm:cxn modelId="{2A16FBB6-ABCE-9B45-BE5E-26C34AF905F4}" srcId="{01A3CA7A-B6F5-EB4F-BDCD-8D431E8C2922}" destId="{939371A6-3D88-2A4E-9575-8F193BFAFC31}" srcOrd="2" destOrd="0" parTransId="{B376144C-D973-B442-AAAF-F9B21B5D85BE}" sibTransId="{349ABE87-3102-2D43-BF39-C63B8C94638B}"/>
    <dgm:cxn modelId="{5F67E84D-AA2C-5E4D-A7F7-935D9D6AFA80}" srcId="{01A3CA7A-B6F5-EB4F-BDCD-8D431E8C2922}" destId="{8B57029B-91B8-5243-BE9F-EC606B583D34}" srcOrd="1" destOrd="0" parTransId="{EE87DAB5-6E05-8846-B734-238897E7E7FC}" sibTransId="{CEF1ABA1-C1DE-164F-89D5-25C887855E88}"/>
    <dgm:cxn modelId="{15810DA9-82E7-4A31-A8CE-32A027892D40}" type="presParOf" srcId="{84ED9F20-52FA-934C-B642-9BDDC97A3090}" destId="{B072581E-E5FC-4842-8FEC-A4BFEB455E34}" srcOrd="0" destOrd="0" presId="urn:microsoft.com/office/officeart/2005/8/layout/hProcess9"/>
    <dgm:cxn modelId="{6835A563-2068-451B-A76B-7624210902C8}" type="presParOf" srcId="{84ED9F20-52FA-934C-B642-9BDDC97A3090}" destId="{F23F1E8C-0C0A-8149-B860-5508C52DD3BF}" srcOrd="1" destOrd="0" presId="urn:microsoft.com/office/officeart/2005/8/layout/hProcess9"/>
    <dgm:cxn modelId="{D089EE20-4F70-428A-81CE-E308D28E0BB1}" type="presParOf" srcId="{F23F1E8C-0C0A-8149-B860-5508C52DD3BF}" destId="{90272203-9D42-8C4F-8590-14291F666C6E}" srcOrd="0" destOrd="0" presId="urn:microsoft.com/office/officeart/2005/8/layout/hProcess9"/>
    <dgm:cxn modelId="{39958D99-423B-47D3-9B7E-DABF06469495}" type="presParOf" srcId="{F23F1E8C-0C0A-8149-B860-5508C52DD3BF}" destId="{21C8974F-C928-7549-A0D9-64F464635062}" srcOrd="1" destOrd="0" presId="urn:microsoft.com/office/officeart/2005/8/layout/hProcess9"/>
    <dgm:cxn modelId="{F215A2EA-7DCB-48BC-8F73-84EB180C8FE8}" type="presParOf" srcId="{F23F1E8C-0C0A-8149-B860-5508C52DD3BF}" destId="{3A5ACAED-52A3-6847-92DF-401D8B602026}" srcOrd="2" destOrd="0" presId="urn:microsoft.com/office/officeart/2005/8/layout/hProcess9"/>
    <dgm:cxn modelId="{9466728C-F45B-4C9D-9BAB-9569AAC85043}" type="presParOf" srcId="{F23F1E8C-0C0A-8149-B860-5508C52DD3BF}" destId="{FA122B67-4D12-FB4E-8A2D-FACBE24B3858}" srcOrd="3" destOrd="0" presId="urn:microsoft.com/office/officeart/2005/8/layout/hProcess9"/>
    <dgm:cxn modelId="{F5E1C704-75CC-415C-BB50-40ABE777ACDB}" type="presParOf" srcId="{F23F1E8C-0C0A-8149-B860-5508C52DD3BF}" destId="{A487148C-68C3-3541-92B3-65B16497A7C8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2581E-E5FC-4842-8FEC-A4BFEB455E34}">
      <dsp:nvSpPr>
        <dsp:cNvPr id="0" name=""/>
        <dsp:cNvSpPr/>
      </dsp:nvSpPr>
      <dsp:spPr>
        <a:xfrm>
          <a:off x="1007464" y="167665"/>
          <a:ext cx="4088811" cy="200819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0272203-9D42-8C4F-8590-14291F666C6E}">
      <dsp:nvSpPr>
        <dsp:cNvPr id="0" name=""/>
        <dsp:cNvSpPr/>
      </dsp:nvSpPr>
      <dsp:spPr>
        <a:xfrm>
          <a:off x="0" y="908527"/>
          <a:ext cx="1964998" cy="4447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TRAINING</a:t>
          </a:r>
          <a:endParaRPr lang="en-US" sz="1800" kern="1200" dirty="0"/>
        </a:p>
      </dsp:txBody>
      <dsp:txXfrm>
        <a:off x="21712" y="930239"/>
        <a:ext cx="1921574" cy="401339"/>
      </dsp:txXfrm>
    </dsp:sp>
    <dsp:sp modelId="{3A5ACAED-52A3-6847-92DF-401D8B602026}">
      <dsp:nvSpPr>
        <dsp:cNvPr id="0" name=""/>
        <dsp:cNvSpPr/>
      </dsp:nvSpPr>
      <dsp:spPr>
        <a:xfrm>
          <a:off x="2036899" y="905698"/>
          <a:ext cx="2059334" cy="4447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GUIDANCE</a:t>
          </a:r>
          <a:endParaRPr lang="en-US" sz="1800" kern="1200" dirty="0"/>
        </a:p>
      </dsp:txBody>
      <dsp:txXfrm>
        <a:off x="2058611" y="927410"/>
        <a:ext cx="2015910" cy="401339"/>
      </dsp:txXfrm>
    </dsp:sp>
    <dsp:sp modelId="{A487148C-68C3-3541-92B3-65B16497A7C8}">
      <dsp:nvSpPr>
        <dsp:cNvPr id="0" name=""/>
        <dsp:cNvSpPr/>
      </dsp:nvSpPr>
      <dsp:spPr>
        <a:xfrm>
          <a:off x="4149023" y="908518"/>
          <a:ext cx="2086748" cy="4447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STUDY</a:t>
          </a:r>
          <a:endParaRPr lang="en-US" sz="1800" kern="1200" dirty="0"/>
        </a:p>
      </dsp:txBody>
      <dsp:txXfrm>
        <a:off x="4170735" y="930230"/>
        <a:ext cx="2043324" cy="401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78524-1A45-49CF-9BA6-203F9D414B73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420AB-EE23-4866-A8D9-84CC83A63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77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F86BF-9A2E-4244-AEF3-3CC5AD16608E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211CF-8C40-4376-ADDF-3364678D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2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Jumlah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penduduk</a:t>
            </a:r>
            <a:r>
              <a:rPr lang="en-US" baseline="0" dirty="0" smtClean="0"/>
              <a:t> Indonesia </a:t>
            </a:r>
            <a:r>
              <a:rPr lang="en-US" baseline="0" dirty="0" err="1" smtClean="0"/>
              <a:t>mencapai</a:t>
            </a:r>
            <a:r>
              <a:rPr lang="en-US" baseline="0" dirty="0" smtClean="0"/>
              <a:t> 253 </a:t>
            </a:r>
            <a:r>
              <a:rPr lang="en-US" baseline="0" dirty="0" err="1" smtClean="0"/>
              <a:t>juta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jiwa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211CF-8C40-4376-ADDF-3364678DBA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80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Dalam</a:t>
            </a:r>
            <a:r>
              <a:rPr lang="en-US" baseline="0" dirty="0" smtClean="0"/>
              <a:t> Program </a:t>
            </a:r>
            <a:r>
              <a:rPr lang="en-US" baseline="0" dirty="0" err="1" smtClean="0"/>
              <a:t>Mekaar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utama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dibina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membangung</a:t>
            </a:r>
            <a:r>
              <a:rPr lang="en-US" baseline="0" dirty="0" smtClean="0"/>
              <a:t> Mental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berusaha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kemudian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membentuk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disiplin</a:t>
            </a:r>
            <a:r>
              <a:rPr lang="en-US" baseline="0" dirty="0" smtClean="0"/>
              <a:t> agar para </a:t>
            </a:r>
            <a:r>
              <a:rPr lang="en-US" baseline="0" dirty="0" err="1" smtClean="0"/>
              <a:t>pelaku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disiplin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menjalankan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mereka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211CF-8C40-4376-ADDF-3364678DBA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11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Sedangkan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program </a:t>
            </a:r>
            <a:r>
              <a:rPr lang="en-US" baseline="0" dirty="0" err="1" smtClean="0"/>
              <a:t>pelatihan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ULaMM</a:t>
            </a:r>
            <a:r>
              <a:rPr lang="en-US" baseline="0" dirty="0" smtClean="0"/>
              <a:t> focus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pelatihan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: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Pengembangan</a:t>
            </a:r>
            <a:r>
              <a:rPr lang="en-US" baseline="0" dirty="0" smtClean="0"/>
              <a:t> Skill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Perbaikan</a:t>
            </a:r>
            <a:r>
              <a:rPr lang="en-US" baseline="0" dirty="0" smtClean="0"/>
              <a:t> Proses </a:t>
            </a:r>
            <a:r>
              <a:rPr lang="en-US" baseline="0" dirty="0" err="1" smtClean="0"/>
              <a:t>kerja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Membuka</a:t>
            </a:r>
            <a:r>
              <a:rPr lang="en-US" baseline="0" dirty="0" smtClean="0"/>
              <a:t> ide </a:t>
            </a:r>
            <a:r>
              <a:rPr lang="en-US" baseline="0" dirty="0" err="1" smtClean="0"/>
              <a:t>ide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baru</a:t>
            </a:r>
            <a:r>
              <a:rPr lang="en-US" baseline="0" dirty="0" smtClean="0"/>
              <a:t> 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Mengikuti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perkembangan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teknologi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211CF-8C40-4376-ADDF-3364678DBA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85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kisah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sukses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debitur</a:t>
            </a:r>
            <a:r>
              <a:rPr lang="en-US" baseline="0" dirty="0" smtClean="0"/>
              <a:t> PNM yang </a:t>
            </a:r>
            <a:r>
              <a:rPr lang="en-US" baseline="0" dirty="0" err="1" smtClean="0"/>
              <a:t>bernama</a:t>
            </a:r>
            <a:r>
              <a:rPr lang="en-US" baseline="0" dirty="0" smtClean="0"/>
              <a:t> Hartono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211CF-8C40-4376-ADDF-3364678DBA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33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Tabel</a:t>
            </a:r>
            <a:r>
              <a:rPr lang="en-US" dirty="0" smtClean="0"/>
              <a:t> </a:t>
            </a:r>
            <a:r>
              <a:rPr lang="en-US" dirty="0" err="1" smtClean="0"/>
              <a:t>perbandingan</a:t>
            </a:r>
            <a:r>
              <a:rPr lang="en-US" dirty="0" smtClean="0"/>
              <a:t> </a:t>
            </a:r>
            <a:r>
              <a:rPr lang="en-US" dirty="0" err="1" smtClean="0"/>
              <a:t>sebelum</a:t>
            </a:r>
            <a:r>
              <a:rPr lang="en-US" dirty="0" smtClean="0"/>
              <a:t> </a:t>
            </a:r>
            <a:r>
              <a:rPr lang="en-US" dirty="0" err="1" smtClean="0"/>
              <a:t>mengikuti</a:t>
            </a:r>
            <a:r>
              <a:rPr lang="en-US" dirty="0" smtClean="0"/>
              <a:t> program </a:t>
            </a:r>
            <a:r>
              <a:rPr lang="en-US" dirty="0" err="1" smtClean="0"/>
              <a:t>pelatihan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sesudah</a:t>
            </a:r>
            <a:r>
              <a:rPr lang="en-US" dirty="0" smtClean="0"/>
              <a:t> </a:t>
            </a:r>
            <a:r>
              <a:rPr lang="en-US" dirty="0" err="1" smtClean="0"/>
              <a:t>pelatihan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211CF-8C40-4376-ADDF-3364678DBA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84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dilihat</a:t>
            </a:r>
            <a:r>
              <a:rPr lang="en-US" dirty="0" smtClean="0"/>
              <a:t> </a:t>
            </a:r>
            <a:r>
              <a:rPr lang="en-US" dirty="0" err="1" smtClean="0"/>
              <a:t>perubahan</a:t>
            </a:r>
            <a:r>
              <a:rPr lang="en-US" dirty="0" smtClean="0"/>
              <a:t> yang </a:t>
            </a:r>
            <a:r>
              <a:rPr lang="en-US" dirty="0" err="1" smtClean="0"/>
              <a:t>terjadi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setelah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mengikuti</a:t>
            </a:r>
            <a:r>
              <a:rPr lang="en-US" baseline="0" dirty="0" smtClean="0"/>
              <a:t> program capacity building </a:t>
            </a:r>
            <a:r>
              <a:rPr lang="en-US" baseline="0" dirty="0" err="1" smtClean="0"/>
              <a:t>milik</a:t>
            </a:r>
            <a:r>
              <a:rPr lang="en-US" baseline="0" dirty="0" smtClean="0"/>
              <a:t> PNM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211CF-8C40-4376-ADDF-3364678DBA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8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perjalanannya</a:t>
            </a:r>
            <a:r>
              <a:rPr lang="en-US" dirty="0" smtClean="0"/>
              <a:t>,</a:t>
            </a:r>
            <a:r>
              <a:rPr lang="en-US" baseline="0" dirty="0" smtClean="0"/>
              <a:t> PNM </a:t>
            </a:r>
            <a:r>
              <a:rPr lang="en-US" baseline="0" dirty="0" err="1" smtClean="0"/>
              <a:t>bergerak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awalnya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memberikan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pembiayaan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Pembiayaan</a:t>
            </a:r>
            <a:r>
              <a:rPr lang="en-US" baseline="0" dirty="0" smtClean="0"/>
              <a:t> plus </a:t>
            </a:r>
            <a:r>
              <a:rPr lang="en-US" baseline="0" dirty="0" err="1" smtClean="0"/>
              <a:t>Pelatihan</a:t>
            </a:r>
            <a:r>
              <a:rPr lang="en-US" baseline="0" dirty="0" smtClean="0"/>
              <a:t> Capacity Building yang </a:t>
            </a:r>
            <a:r>
              <a:rPr lang="en-US" baseline="0" dirty="0" err="1" smtClean="0"/>
              <a:t>difokuskan</a:t>
            </a:r>
            <a:r>
              <a:rPr lang="en-US" baseline="0" dirty="0" smtClean="0"/>
              <a:t> agar para </a:t>
            </a:r>
            <a:r>
              <a:rPr lang="en-US" baseline="0" dirty="0" err="1" smtClean="0"/>
              <a:t>pelaku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mempersiapkan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mereka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kbergerak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kedepan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 PNM Trading House yang </a:t>
            </a:r>
            <a:r>
              <a:rPr lang="en-US" baseline="0" dirty="0" err="1" smtClean="0"/>
              <a:t>dimana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menjadi</a:t>
            </a:r>
            <a:r>
              <a:rPr lang="en-US" baseline="0" dirty="0" smtClean="0"/>
              <a:t> one stop service </a:t>
            </a:r>
            <a:r>
              <a:rPr lang="en-US" baseline="0" dirty="0" err="1" smtClean="0"/>
              <a:t>bagi</a:t>
            </a:r>
            <a:r>
              <a:rPr lang="en-US" baseline="0" dirty="0" smtClean="0"/>
              <a:t> UKM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juga </a:t>
            </a:r>
            <a:r>
              <a:rPr lang="en-US" baseline="0" dirty="0" err="1" smtClean="0"/>
              <a:t>membuka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jaringan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pasar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selebar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lebarnya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mengikuti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perkembangan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teknologi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 digital platform / marketplace, </a:t>
            </a:r>
            <a:r>
              <a:rPr lang="en-US" baseline="0" dirty="0" err="1" smtClean="0"/>
              <a:t>tanpa</a:t>
            </a:r>
            <a:r>
              <a:rPr lang="en-US" baseline="0" dirty="0" smtClean="0"/>
              <a:t> juga </a:t>
            </a:r>
            <a:r>
              <a:rPr lang="en-US" baseline="0" dirty="0" err="1" smtClean="0"/>
              <a:t>meninggalkan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konvensional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seperti</a:t>
            </a:r>
            <a:r>
              <a:rPr lang="en-US" baseline="0" dirty="0" smtClean="0"/>
              <a:t> target </a:t>
            </a:r>
            <a:r>
              <a:rPr lang="en-US" baseline="0" dirty="0" err="1" smtClean="0"/>
              <a:t>eksport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juga </a:t>
            </a:r>
            <a:r>
              <a:rPr lang="en-US" baseline="0" dirty="0" err="1" smtClean="0"/>
              <a:t>pasar</a:t>
            </a:r>
            <a:r>
              <a:rPr lang="en-US" baseline="0" smtClean="0"/>
              <a:t> modern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211CF-8C40-4376-ADDF-3364678DBA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47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75 </a:t>
            </a:r>
            <a:r>
              <a:rPr lang="en-US" dirty="0" err="1" smtClean="0"/>
              <a:t>juta</a:t>
            </a:r>
            <a:r>
              <a:rPr lang="en-US" dirty="0" smtClean="0"/>
              <a:t> orang </a:t>
            </a:r>
            <a:r>
              <a:rPr lang="en-US" dirty="0" err="1" smtClean="0"/>
              <a:t>hidup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kemiskinan</a:t>
            </a:r>
            <a:r>
              <a:rPr lang="en-US" dirty="0" smtClean="0"/>
              <a:t>, </a:t>
            </a:r>
            <a:r>
              <a:rPr lang="en-US" dirty="0" err="1" smtClean="0"/>
              <a:t>dengan</a:t>
            </a:r>
            <a:r>
              <a:rPr lang="en-US" dirty="0" smtClean="0"/>
              <a:t> 2 </a:t>
            </a:r>
            <a:r>
              <a:rPr lang="en-US" dirty="0" err="1" smtClean="0"/>
              <a:t>juta</a:t>
            </a:r>
            <a:r>
              <a:rPr lang="en-US" dirty="0" smtClean="0"/>
              <a:t> </a:t>
            </a:r>
            <a:r>
              <a:rPr lang="en-US" dirty="0" err="1" smtClean="0"/>
              <a:t>kepala</a:t>
            </a:r>
            <a:r>
              <a:rPr lang="en-US" dirty="0" smtClean="0"/>
              <a:t> </a:t>
            </a:r>
            <a:r>
              <a:rPr lang="en-US" dirty="0" err="1" smtClean="0"/>
              <a:t>rumah</a:t>
            </a:r>
            <a:r>
              <a:rPr lang="en-US" dirty="0" smtClean="0"/>
              <a:t> </a:t>
            </a:r>
            <a:r>
              <a:rPr lang="en-US" dirty="0" err="1" smtClean="0"/>
              <a:t>tangga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perempuan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status </a:t>
            </a:r>
            <a:r>
              <a:rPr lang="en-US" baseline="0" dirty="0" err="1" smtClean="0"/>
              <a:t>sangat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miskin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211CF-8C40-4376-ADDF-3364678DBA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33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Sedangkan</a:t>
            </a:r>
            <a:r>
              <a:rPr lang="en-US" dirty="0" smtClean="0"/>
              <a:t> orang yang </a:t>
            </a:r>
            <a:r>
              <a:rPr lang="en-US" dirty="0" err="1" smtClean="0"/>
              <a:t>hidup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usaha</a:t>
            </a:r>
            <a:r>
              <a:rPr lang="en-US" dirty="0" smtClean="0"/>
              <a:t> UKM </a:t>
            </a:r>
            <a:r>
              <a:rPr lang="en-US" dirty="0" err="1" smtClean="0"/>
              <a:t>berkisar</a:t>
            </a:r>
            <a:r>
              <a:rPr lang="en-US" dirty="0" smtClean="0"/>
              <a:t> di 58 </a:t>
            </a:r>
            <a:r>
              <a:rPr lang="en-US" dirty="0" err="1" smtClean="0"/>
              <a:t>juta</a:t>
            </a:r>
            <a:r>
              <a:rPr lang="en-US" dirty="0" smtClean="0"/>
              <a:t> </a:t>
            </a:r>
            <a:r>
              <a:rPr lang="en-US" dirty="0" err="1" smtClean="0"/>
              <a:t>jiwa</a:t>
            </a:r>
            <a:r>
              <a:rPr lang="en-US" dirty="0" smtClean="0"/>
              <a:t>, </a:t>
            </a:r>
            <a:r>
              <a:rPr lang="en-US" dirty="0" err="1" smtClean="0"/>
              <a:t>hal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anomali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banyaknya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jumlah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penduduk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sebanding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jumlah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rakyat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miskin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pelaku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kecil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menengah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Mengapa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sulit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bertumbuh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kecil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menengah</a:t>
            </a:r>
            <a:r>
              <a:rPr lang="en-US" baseline="0" dirty="0" smtClean="0"/>
              <a:t> di Indonesia?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211CF-8C40-4376-ADDF-3364678DBA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92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90%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persentase</a:t>
            </a:r>
            <a:r>
              <a:rPr lang="en-US" dirty="0" smtClean="0"/>
              <a:t> </a:t>
            </a:r>
            <a:r>
              <a:rPr lang="en-US" dirty="0" err="1" smtClean="0"/>
              <a:t>kegagalan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bisnis</a:t>
            </a:r>
            <a:r>
              <a:rPr lang="en-US" dirty="0" smtClean="0"/>
              <a:t> yang </a:t>
            </a:r>
            <a:r>
              <a:rPr lang="en-US" dirty="0" err="1" smtClean="0"/>
              <a:t>mulai</a:t>
            </a:r>
            <a:r>
              <a:rPr lang="en-US" dirty="0" smtClean="0"/>
              <a:t> </a:t>
            </a:r>
            <a:r>
              <a:rPr lang="en-US" dirty="0" err="1" smtClean="0"/>
              <a:t>dirintis</a:t>
            </a:r>
            <a:r>
              <a:rPr lang="en-US" dirty="0" smtClean="0"/>
              <a:t>. </a:t>
            </a:r>
            <a:r>
              <a:rPr lang="en-US" dirty="0" err="1" smtClean="0"/>
              <a:t>Artinya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1 </a:t>
            </a:r>
            <a:r>
              <a:rPr lang="en-US" dirty="0" err="1" smtClean="0"/>
              <a:t>usaha</a:t>
            </a:r>
            <a:r>
              <a:rPr lang="en-US" dirty="0" smtClean="0"/>
              <a:t> yang </a:t>
            </a:r>
            <a:r>
              <a:rPr lang="en-US" dirty="0" err="1" smtClean="0"/>
              <a:t>berhasil</a:t>
            </a:r>
            <a:r>
              <a:rPr lang="en-US" dirty="0" smtClean="0"/>
              <a:t> </a:t>
            </a:r>
            <a:r>
              <a:rPr lang="en-US" dirty="0" err="1" smtClean="0"/>
              <a:t>bertahan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10 </a:t>
            </a:r>
            <a:r>
              <a:rPr lang="en-US" baseline="0" dirty="0" err="1" smtClean="0"/>
              <a:t>usaha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baru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didirikan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Angka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cukup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memprihatinkan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sebagian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ketika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sedang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tahap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mencoba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membangun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211CF-8C40-4376-ADDF-3364678DBA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37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</a:t>
            </a:r>
            <a:r>
              <a:rPr lang="en-US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kritikal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ketika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memulai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bisnis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tahap</a:t>
            </a:r>
            <a:r>
              <a:rPr lang="en-US" baseline="0" dirty="0" smtClean="0"/>
              <a:t> Valley of death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1. </a:t>
            </a:r>
          </a:p>
          <a:p>
            <a:r>
              <a:rPr lang="en-US" baseline="0" dirty="0" err="1" smtClean="0"/>
              <a:t>Kekurangan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bimbingan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pengetahuan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kontribusi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terbesar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sehingga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dibutuhkan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perbaikan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seluruh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aspek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terutama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tahap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inkubasi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211CF-8C40-4376-ADDF-3364678DBA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87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PNM </a:t>
            </a:r>
            <a:r>
              <a:rPr lang="en-US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bisnis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bermain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tahapan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inkubasi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.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Mekaar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berorientasi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level valley of death, </a:t>
            </a:r>
            <a:r>
              <a:rPr lang="en-US" baseline="0" dirty="0" err="1" smtClean="0"/>
              <a:t>sehingga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berfokus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menumbuhkan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kemauan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berusaha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Ulamm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berorientasi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usaha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sedang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berkembang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serta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memberi</a:t>
            </a:r>
            <a:r>
              <a:rPr lang="en-US" baseline="0" dirty="0" smtClean="0"/>
              <a:t> support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nasabah</a:t>
            </a:r>
            <a:r>
              <a:rPr lang="en-US" baseline="0" dirty="0" smtClean="0"/>
              <a:t> agar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mengembangkan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mereka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tingkat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menjadi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lebih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211CF-8C40-4376-ADDF-3364678DBA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78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target </a:t>
            </a:r>
            <a:r>
              <a:rPr lang="en-US" dirty="0" err="1" smtClean="0"/>
              <a:t>dari</a:t>
            </a:r>
            <a:r>
              <a:rPr lang="en-US" dirty="0" smtClean="0"/>
              <a:t> PNM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mencoba</a:t>
            </a:r>
            <a:r>
              <a:rPr lang="en-US" dirty="0" smtClean="0"/>
              <a:t> </a:t>
            </a:r>
            <a:r>
              <a:rPr lang="en-US" dirty="0" err="1" smtClean="0"/>
              <a:t>meningkatkan</a:t>
            </a:r>
            <a:r>
              <a:rPr lang="en-US" dirty="0" smtClean="0"/>
              <a:t> status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nasabah</a:t>
            </a:r>
            <a:r>
              <a:rPr lang="en-US" baseline="0" dirty="0" smtClean="0"/>
              <a:t> agar </a:t>
            </a:r>
            <a:r>
              <a:rPr lang="en-US" baseline="0" dirty="0" err="1" smtClean="0"/>
              <a:t>naik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tingkatannya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Mekaar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bergerak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bertumbuh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Ulamm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memasuki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pertumbuhan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perkembangan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bisnis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Target PNM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mendorong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usaha</a:t>
            </a:r>
            <a:r>
              <a:rPr lang="en-US" baseline="0" dirty="0" smtClean="0"/>
              <a:t> startup agar </a:t>
            </a:r>
            <a:r>
              <a:rPr lang="en-US" baseline="0" dirty="0" err="1" smtClean="0"/>
              <a:t>mencapai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setinggi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tingginya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pertumbuhan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program capacity building.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211CF-8C40-4376-ADDF-3364678DBA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806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Target</a:t>
            </a:r>
            <a:r>
              <a:rPr lang="en-US" baseline="0" dirty="0" smtClean="0"/>
              <a:t> PNM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line </a:t>
            </a:r>
            <a:r>
              <a:rPr lang="en-US" baseline="0" dirty="0" err="1" smtClean="0"/>
              <a:t>bisnis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dimiliki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memberikan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mereka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peningkatan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kemampuan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perkembangan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usaha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dijalankan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Adapun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mendukung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PNM </a:t>
            </a:r>
            <a:r>
              <a:rPr lang="en-US" baseline="0" dirty="0" err="1" smtClean="0"/>
              <a:t>memberikan</a:t>
            </a:r>
            <a:r>
              <a:rPr lang="en-US" baseline="0" dirty="0" smtClean="0"/>
              <a:t> program capacity building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mendukung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peningkatan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kemampuan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usaha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target </a:t>
            </a:r>
            <a:r>
              <a:rPr lang="en-US" baseline="0" dirty="0" err="1" smtClean="0"/>
              <a:t>akhir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mendorong</a:t>
            </a:r>
            <a:r>
              <a:rPr lang="en-US" baseline="0" dirty="0" smtClean="0"/>
              <a:t> UKM yang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bankable </a:t>
            </a:r>
            <a:r>
              <a:rPr lang="en-US" baseline="0" dirty="0" err="1" smtClean="0"/>
              <a:t>menjadi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bankabale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dimata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perbankan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211CF-8C40-4376-ADDF-3364678DBA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7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memberikan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pelatihan</a:t>
            </a:r>
            <a:r>
              <a:rPr lang="en-US" baseline="0" dirty="0" smtClean="0"/>
              <a:t> capacity building PNM </a:t>
            </a:r>
            <a:r>
              <a:rPr lang="en-US" baseline="0" dirty="0" err="1" smtClean="0"/>
              <a:t>memberikan</a:t>
            </a:r>
            <a:r>
              <a:rPr lang="en-US" baseline="0" dirty="0" smtClean="0"/>
              <a:t> program </a:t>
            </a:r>
            <a:r>
              <a:rPr lang="en-US" baseline="0" dirty="0" err="1" smtClean="0"/>
              <a:t>pelatihan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unik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berdasarkan</a:t>
            </a:r>
            <a:r>
              <a:rPr lang="en-US" baseline="0" dirty="0" smtClean="0"/>
              <a:t> segment </a:t>
            </a:r>
            <a:r>
              <a:rPr lang="en-US" baseline="0" dirty="0" err="1" smtClean="0"/>
              <a:t>bisnisnya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3 </a:t>
            </a:r>
            <a:r>
              <a:rPr lang="en-US" baseline="0" dirty="0" err="1" smtClean="0"/>
              <a:t>pilar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diberikan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oleh</a:t>
            </a:r>
            <a:r>
              <a:rPr lang="en-US" baseline="0" dirty="0" smtClean="0"/>
              <a:t> PNM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capacity building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Modal </a:t>
            </a:r>
            <a:r>
              <a:rPr lang="en-US" baseline="0" dirty="0" err="1" smtClean="0"/>
              <a:t>Finansial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usaha</a:t>
            </a: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2. Modal </a:t>
            </a:r>
            <a:r>
              <a:rPr lang="en-US" baseline="0" dirty="0" err="1" smtClean="0"/>
              <a:t>Intelektual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kemampuan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menjalankan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usaha</a:t>
            </a: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3. Modal social agar para </a:t>
            </a:r>
            <a:r>
              <a:rPr lang="en-US" baseline="0" dirty="0" err="1" smtClean="0"/>
              <a:t>pelaku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berani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menjalankan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mereka</a:t>
            </a:r>
            <a:r>
              <a:rPr lang="en-US" baseline="0" dirty="0" smtClean="0"/>
              <a:t>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err="1" smtClean="0"/>
              <a:t>Selain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program capacity building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PNM </a:t>
            </a:r>
            <a:r>
              <a:rPr lang="en-US" baseline="0" dirty="0" err="1" smtClean="0"/>
              <a:t>memberikan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Pelatihan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Bimbingan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pembelajaran</a:t>
            </a:r>
            <a:r>
              <a:rPr lang="en-US" baseline="0" dirty="0" smtClean="0"/>
              <a:t> agar Para </a:t>
            </a:r>
            <a:r>
              <a:rPr lang="en-US" baseline="0" dirty="0" err="1" smtClean="0"/>
              <a:t>pelaku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mengembangkan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mereka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211CF-8C40-4376-ADDF-3364678DBA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87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782EB-85FD-465B-964B-C4342EFB2B32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2882-80DD-4BD6-8CAB-06DED53BA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69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782EB-85FD-465B-964B-C4342EFB2B32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2882-80DD-4BD6-8CAB-06DED53BA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65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782EB-85FD-465B-964B-C4342EFB2B32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2882-80DD-4BD6-8CAB-06DED53BA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5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782EB-85FD-465B-964B-C4342EFB2B32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2882-80DD-4BD6-8CAB-06DED53BA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38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782EB-85FD-465B-964B-C4342EFB2B32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2882-80DD-4BD6-8CAB-06DED53BA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8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782EB-85FD-465B-964B-C4342EFB2B32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2882-80DD-4BD6-8CAB-06DED53BA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32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782EB-85FD-465B-964B-C4342EFB2B32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2882-80DD-4BD6-8CAB-06DED53BA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9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782EB-85FD-465B-964B-C4342EFB2B32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2882-80DD-4BD6-8CAB-06DED53BA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0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782EB-85FD-465B-964B-C4342EFB2B32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2882-80DD-4BD6-8CAB-06DED53BA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52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782EB-85FD-465B-964B-C4342EFB2B32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2882-80DD-4BD6-8CAB-06DED53BA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41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782EB-85FD-465B-964B-C4342EFB2B32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2882-80DD-4BD6-8CAB-06DED53BA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30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82EB-85FD-465B-964B-C4342EFB2B32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42882-80DD-4BD6-8CAB-06DED53BA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61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microsoft.com/office/2007/relationships/hdphoto" Target="../media/hdphoto2.wdp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3.gi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gt3themes.com/wp-content/uploads/2016/05/The-Hottest-Startup-Ideas-for-Online-Business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0" t="8065" r="8046" b="8925"/>
          <a:stretch/>
        </p:blipFill>
        <p:spPr bwMode="auto">
          <a:xfrm>
            <a:off x="0" y="-29028"/>
            <a:ext cx="12192000" cy="535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6235" y="5432092"/>
            <a:ext cx="11925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STARTUP FOR SMALL AND MIDDLE BUSINESS SEGMENT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52909" y="6030155"/>
            <a:ext cx="4278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PARMAN NATAATMADJA – CEO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0873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15608"/>
            <a:ext cx="12192000" cy="6864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759350" y="1424510"/>
            <a:ext cx="1780770" cy="2202290"/>
            <a:chOff x="3759350" y="1424510"/>
            <a:chExt cx="1780770" cy="2202290"/>
          </a:xfrm>
        </p:grpSpPr>
        <p:sp>
          <p:nvSpPr>
            <p:cNvPr id="21" name="Striped Right Arrow 20"/>
            <p:cNvSpPr/>
            <p:nvPr/>
          </p:nvSpPr>
          <p:spPr>
            <a:xfrm rot="5400000">
              <a:off x="3548590" y="1635270"/>
              <a:ext cx="2202290" cy="1780770"/>
            </a:xfrm>
            <a:prstGeom prst="strip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147833" y="2419045"/>
              <a:ext cx="10038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Modal</a:t>
              </a:r>
            </a:p>
            <a:p>
              <a:pPr algn="ctr"/>
              <a:r>
                <a:rPr lang="en-US" dirty="0" err="1" smtClean="0"/>
                <a:t>Finansial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512071" y="1407365"/>
            <a:ext cx="1780770" cy="2202290"/>
            <a:chOff x="6512071" y="1407365"/>
            <a:chExt cx="1780770" cy="2202290"/>
          </a:xfrm>
        </p:grpSpPr>
        <p:sp>
          <p:nvSpPr>
            <p:cNvPr id="34" name="Striped Right Arrow 33"/>
            <p:cNvSpPr/>
            <p:nvPr/>
          </p:nvSpPr>
          <p:spPr>
            <a:xfrm rot="5400000">
              <a:off x="6301311" y="1618125"/>
              <a:ext cx="2202290" cy="1780770"/>
            </a:xfrm>
            <a:prstGeom prst="stripedRightArrow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816871" y="2474165"/>
              <a:ext cx="11855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Modal</a:t>
              </a:r>
            </a:p>
            <a:p>
              <a:pPr algn="ctr"/>
              <a:r>
                <a:rPr lang="en-US" dirty="0" err="1" smtClean="0"/>
                <a:t>Intelektual</a:t>
              </a:r>
              <a:endParaRPr lang="en-US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134002" y="1424510"/>
            <a:ext cx="1780770" cy="2202290"/>
            <a:chOff x="9134002" y="1424510"/>
            <a:chExt cx="1780770" cy="2202290"/>
          </a:xfrm>
        </p:grpSpPr>
        <p:sp>
          <p:nvSpPr>
            <p:cNvPr id="37" name="Striped Right Arrow 36"/>
            <p:cNvSpPr/>
            <p:nvPr/>
          </p:nvSpPr>
          <p:spPr>
            <a:xfrm rot="5400000">
              <a:off x="8923242" y="1635270"/>
              <a:ext cx="2202290" cy="1780770"/>
            </a:xfrm>
            <a:prstGeom prst="striped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629886" y="2419045"/>
              <a:ext cx="7889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Modal</a:t>
              </a:r>
            </a:p>
            <a:p>
              <a:pPr algn="ctr"/>
              <a:r>
                <a:rPr lang="en-US" dirty="0" err="1" smtClean="0"/>
                <a:t>Sosial</a:t>
              </a:r>
              <a:endParaRPr lang="en-US" dirty="0"/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3692671" y="3678316"/>
            <a:ext cx="7155422" cy="8895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Usaha </a:t>
            </a:r>
            <a:r>
              <a:rPr lang="en-US" sz="2800" dirty="0" err="1" smtClean="0">
                <a:solidFill>
                  <a:schemeClr val="bg1"/>
                </a:solidFill>
              </a:rPr>
              <a:t>Mikro</a:t>
            </a:r>
            <a:r>
              <a:rPr lang="en-US" sz="2800" dirty="0" smtClean="0">
                <a:solidFill>
                  <a:schemeClr val="bg1"/>
                </a:solidFill>
              </a:rPr>
              <a:t>, Kecil, </a:t>
            </a:r>
            <a:r>
              <a:rPr lang="en-US" sz="2800" dirty="0" err="1" smtClean="0">
                <a:solidFill>
                  <a:schemeClr val="bg1"/>
                </a:solidFill>
              </a:rPr>
              <a:t>dan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Menengah</a:t>
            </a:r>
            <a:r>
              <a:rPr lang="en-US" sz="2800" dirty="0" smtClean="0">
                <a:solidFill>
                  <a:schemeClr val="bg1"/>
                </a:solidFill>
              </a:rPr>
              <a:t> (UMKM)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9670" y="2325914"/>
            <a:ext cx="23511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CAPACITY </a:t>
            </a:r>
          </a:p>
          <a:p>
            <a:r>
              <a:rPr lang="en-US" sz="4000" b="1" dirty="0" smtClean="0"/>
              <a:t>BUILDING</a:t>
            </a:r>
            <a:endParaRPr lang="en-US" sz="4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4930520" y="361354"/>
            <a:ext cx="52942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UNIQUE TRAINING PROGRAM</a:t>
            </a:r>
          </a:p>
          <a:p>
            <a:pPr algn="ctr"/>
            <a:r>
              <a:rPr lang="en-US" sz="2400" b="1" dirty="0" smtClean="0"/>
              <a:t>(DEPEND ON THE BUSINESS SEGMENT)</a:t>
            </a:r>
            <a:endParaRPr lang="en-US" sz="2400" b="1" dirty="0"/>
          </a:p>
        </p:txBody>
      </p:sp>
      <p:graphicFrame>
        <p:nvGraphicFramePr>
          <p:cNvPr id="44" name="Diagram 43"/>
          <p:cNvGraphicFramePr/>
          <p:nvPr>
            <p:extLst>
              <p:ext uri="{D42A27DB-BD31-4B8C-83A1-F6EECF244321}">
                <p14:modId xmlns:p14="http://schemas.microsoft.com/office/powerpoint/2010/main" val="3718789821"/>
              </p:ext>
            </p:extLst>
          </p:nvPr>
        </p:nvGraphicFramePr>
        <p:xfrm>
          <a:off x="4250931" y="4588547"/>
          <a:ext cx="6317459" cy="2373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2575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-6319"/>
            <a:ext cx="12192000" cy="6864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84349" y="912695"/>
            <a:ext cx="37054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MEKAAR TRAINING PROGRAM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12044"/>
            <a:ext cx="3857625" cy="68459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722" y="0"/>
            <a:ext cx="3857625" cy="687636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4349" y="2616539"/>
            <a:ext cx="3705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1.BUILD </a:t>
            </a:r>
            <a:r>
              <a:rPr lang="en-US" sz="3200" b="1" dirty="0" smtClean="0">
                <a:solidFill>
                  <a:srgbClr val="FF0000"/>
                </a:solidFill>
              </a:rPr>
              <a:t>MENTALITY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5321" y="3133452"/>
            <a:ext cx="3705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2.BUILD </a:t>
            </a:r>
            <a:r>
              <a:rPr lang="en-US" sz="3200" b="1" dirty="0" smtClean="0">
                <a:solidFill>
                  <a:srgbClr val="FF0000"/>
                </a:solidFill>
              </a:rPr>
              <a:t>DISCIPLINE</a:t>
            </a:r>
          </a:p>
        </p:txBody>
      </p:sp>
    </p:spTree>
    <p:extLst>
      <p:ext uri="{BB962C8B-B14F-4D97-AF65-F5344CB8AC3E}">
        <p14:creationId xmlns:p14="http://schemas.microsoft.com/office/powerpoint/2010/main" val="400837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-6319"/>
            <a:ext cx="12192000" cy="6864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252806" y="901213"/>
            <a:ext cx="37054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/>
              <a:t>ULaMM</a:t>
            </a:r>
            <a:r>
              <a:rPr lang="en-US" sz="3200" b="1" dirty="0" smtClean="0"/>
              <a:t> TRAINING PROGRAM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22177" y="2301188"/>
            <a:ext cx="3705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1.DEVELOPING </a:t>
            </a:r>
            <a:r>
              <a:rPr lang="en-US" sz="3200" b="1" dirty="0" smtClean="0">
                <a:solidFill>
                  <a:srgbClr val="FF0000"/>
                </a:solidFill>
              </a:rPr>
              <a:t>SKILL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93149" y="2818101"/>
            <a:ext cx="3865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2.IMPROVE </a:t>
            </a:r>
            <a:r>
              <a:rPr lang="en-US" sz="3200" b="1" dirty="0" smtClean="0">
                <a:solidFill>
                  <a:srgbClr val="FF0000"/>
                </a:solidFill>
              </a:rPr>
              <a:t>PROCESS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email"/>
          <a:srcRect t="30891" b="27112"/>
          <a:stretch/>
        </p:blipFill>
        <p:spPr bwMode="auto">
          <a:xfrm>
            <a:off x="155321" y="199063"/>
            <a:ext cx="5834743" cy="1860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6908799" y="3335014"/>
            <a:ext cx="3865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3.OPEN </a:t>
            </a:r>
            <a:r>
              <a:rPr lang="en-US" sz="3200" b="1" dirty="0" smtClean="0">
                <a:solidFill>
                  <a:srgbClr val="FF0000"/>
                </a:solidFill>
              </a:rPr>
              <a:t>NEW IDEA</a:t>
            </a: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 rotWithShape="1">
          <a:blip r:embed="rId4" cstate="email"/>
          <a:srcRect b="50511"/>
          <a:stretch/>
        </p:blipFill>
        <p:spPr bwMode="auto">
          <a:xfrm>
            <a:off x="155321" y="2199590"/>
            <a:ext cx="3241022" cy="2413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"/>
          <p:cNvPicPr>
            <a:picLocks noChangeAspect="1" noChangeArrowheads="1"/>
          </p:cNvPicPr>
          <p:nvPr/>
        </p:nvPicPr>
        <p:blipFill rotWithShape="1">
          <a:blip r:embed="rId5" cstate="email"/>
          <a:srcRect b="50015"/>
          <a:stretch/>
        </p:blipFill>
        <p:spPr bwMode="auto">
          <a:xfrm>
            <a:off x="3544760" y="2199590"/>
            <a:ext cx="3429000" cy="2413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6984821" y="3851927"/>
            <a:ext cx="4873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4. FOLLOW </a:t>
            </a:r>
            <a:r>
              <a:rPr lang="en-US" sz="3200" b="1" dirty="0" smtClean="0">
                <a:solidFill>
                  <a:srgbClr val="FF0000"/>
                </a:solidFill>
              </a:rPr>
              <a:t>TECHNOLOGY</a:t>
            </a:r>
          </a:p>
        </p:txBody>
      </p:sp>
      <p:pic>
        <p:nvPicPr>
          <p:cNvPr id="13" name="Picture 12" descr="P:\JETRO Project\jetro.jpg"/>
          <p:cNvPicPr/>
          <p:nvPr/>
        </p:nvPicPr>
        <p:blipFill>
          <a:blip r:embed="rId6" cstate="print"/>
          <a:srcRect l="54177" t="51920" b="26653"/>
          <a:stretch>
            <a:fillRect/>
          </a:stretch>
        </p:blipFill>
        <p:spPr bwMode="auto">
          <a:xfrm>
            <a:off x="155320" y="4762461"/>
            <a:ext cx="3516793" cy="190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136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9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-6319"/>
            <a:ext cx="12192000" cy="6864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55206" y="581899"/>
            <a:ext cx="3705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SUCCESS STORY</a:t>
            </a:r>
          </a:p>
        </p:txBody>
      </p:sp>
      <p:pic>
        <p:nvPicPr>
          <p:cNvPr id="14" name="Picture 13" descr="P:\A y u\2016\CORPORATE 2016\BPKP DAN TASPEN\FOTO\AKU BERANI MENJADI PENGUSAHA\29 Juli 2016 - Jumat - Aku Berani Menjadi Pengusaha Hari 2\IMG_8981.JPG"/>
          <p:cNvPicPr/>
          <p:nvPr/>
        </p:nvPicPr>
        <p:blipFill>
          <a:blip r:embed="rId3" cstate="print"/>
          <a:srcRect l="29913" t="30923" r="37348"/>
          <a:stretch>
            <a:fillRect/>
          </a:stretch>
        </p:blipFill>
        <p:spPr bwMode="auto">
          <a:xfrm>
            <a:off x="1244600" y="1239244"/>
            <a:ext cx="3516085" cy="5067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852152" y="1057944"/>
            <a:ext cx="3705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HARTONO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70308" y="1607870"/>
            <a:ext cx="4946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Joining PNM from 2011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94709" y="2178131"/>
            <a:ext cx="5701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MAIN BUSINESS : </a:t>
            </a:r>
            <a:r>
              <a:rPr lang="en-US" sz="3200" b="1" dirty="0" smtClean="0">
                <a:solidFill>
                  <a:srgbClr val="FF0000"/>
                </a:solidFill>
              </a:rPr>
              <a:t>Cassava Chips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07033" y="2762906"/>
            <a:ext cx="570119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Key Milestone :</a:t>
            </a:r>
          </a:p>
          <a:p>
            <a:pPr marL="514350" indent="-514350">
              <a:buAutoNum type="arabicPeriod"/>
            </a:pPr>
            <a:r>
              <a:rPr lang="en-US" sz="2400" b="1" dirty="0" smtClean="0"/>
              <a:t>Joining PNM Capacity Building Program in 2011</a:t>
            </a:r>
          </a:p>
          <a:p>
            <a:pPr marL="514350" indent="-514350">
              <a:buAutoNum type="arabicPeriod"/>
            </a:pPr>
            <a:r>
              <a:rPr lang="en-US" sz="2400" b="1" dirty="0" smtClean="0"/>
              <a:t>Joining PNM Study in 2012, 2014, 2015, 2016</a:t>
            </a:r>
          </a:p>
          <a:p>
            <a:pPr marL="514350" indent="-514350">
              <a:buAutoNum type="arabicPeriod"/>
            </a:pPr>
            <a:r>
              <a:rPr lang="en-US" sz="2400" b="1" dirty="0" smtClean="0"/>
              <a:t>Receive Award from Local Government</a:t>
            </a:r>
          </a:p>
          <a:p>
            <a:pPr marL="514350" indent="-514350">
              <a:buAutoNum type="arabicPeriod"/>
            </a:pPr>
            <a:r>
              <a:rPr lang="en-US" sz="2400" b="1" dirty="0" smtClean="0"/>
              <a:t>Receive BSN Certificate</a:t>
            </a:r>
          </a:p>
          <a:p>
            <a:pPr marL="514350" indent="-514350">
              <a:buAutoNum type="arabicPeriod"/>
            </a:pPr>
            <a:r>
              <a:rPr lang="en-US" sz="2400" b="1" dirty="0" smtClean="0"/>
              <a:t>Build New Factory</a:t>
            </a:r>
          </a:p>
        </p:txBody>
      </p:sp>
    </p:spTree>
    <p:extLst>
      <p:ext uri="{BB962C8B-B14F-4D97-AF65-F5344CB8AC3E}">
        <p14:creationId xmlns:p14="http://schemas.microsoft.com/office/powerpoint/2010/main" val="373042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-6319"/>
            <a:ext cx="12192000" cy="6864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65" y="1369719"/>
            <a:ext cx="10814027" cy="50983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22774" y="621790"/>
            <a:ext cx="4946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Pre and Post Result </a:t>
            </a:r>
          </a:p>
        </p:txBody>
      </p:sp>
    </p:spTree>
    <p:extLst>
      <p:ext uri="{BB962C8B-B14F-4D97-AF65-F5344CB8AC3E}">
        <p14:creationId xmlns:p14="http://schemas.microsoft.com/office/powerpoint/2010/main" val="24360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-6319"/>
            <a:ext cx="12192000" cy="6864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-1183618" y="1922178"/>
            <a:ext cx="3705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2010</a:t>
            </a:r>
          </a:p>
        </p:txBody>
      </p:sp>
      <p:pic>
        <p:nvPicPr>
          <p:cNvPr id="9" name="Picture 8" descr="C:\Users\octo\Downloads\IMG_273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34979" y="1287480"/>
            <a:ext cx="2184369" cy="171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E:\Hartono\Hartono 2011\IMG_271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62935" y="1279543"/>
            <a:ext cx="2125774" cy="1724227"/>
          </a:xfrm>
          <a:prstGeom prst="rect">
            <a:avLst/>
          </a:prstGeom>
          <a:noFill/>
        </p:spPr>
      </p:pic>
      <p:pic>
        <p:nvPicPr>
          <p:cNvPr id="11" name="Picture 10" descr="G:\Hartono\Hartono 2011\IMG_2716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34244" y="1287480"/>
            <a:ext cx="2136135" cy="171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G:\Hartono\Hartono 2011\IMG_2700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23628" y="1271603"/>
            <a:ext cx="2146016" cy="172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6" descr="P:\A y u\2016\DATA\PHOTO KUNJUNGAN HARTONO 22 MARET 16\20160322_121139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88708" y="3646405"/>
            <a:ext cx="2180935" cy="1699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9" descr="P:\ARFAN\BSN\HARTONO\kunjungan BSN 2\DSC07616.JPG"/>
          <p:cNvPicPr>
            <a:picLocks noChangeAspect="1" noChangeArrowheads="1"/>
          </p:cNvPicPr>
          <p:nvPr/>
        </p:nvPicPr>
        <p:blipFill>
          <a:blip r:embed="rId8">
            <a:lum bright="10000"/>
          </a:blip>
          <a:srcRect/>
          <a:stretch>
            <a:fillRect/>
          </a:stretch>
        </p:blipFill>
        <p:spPr bwMode="auto">
          <a:xfrm>
            <a:off x="1362935" y="3646405"/>
            <a:ext cx="2057671" cy="1699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5" descr="P:\ARFAN\BSN\HARTONO\kunjungan BSN 2\DSC07640.JPG"/>
          <p:cNvPicPr>
            <a:picLocks noChangeAspect="1" noChangeArrowheads="1"/>
          </p:cNvPicPr>
          <p:nvPr/>
        </p:nvPicPr>
        <p:blipFill>
          <a:blip r:embed="rId9">
            <a:lum bright="8000"/>
          </a:blip>
          <a:srcRect/>
          <a:stretch>
            <a:fillRect/>
          </a:stretch>
        </p:blipFill>
        <p:spPr bwMode="auto">
          <a:xfrm>
            <a:off x="5733428" y="3640924"/>
            <a:ext cx="2136951" cy="1705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1" descr="P:\ARFAN\BSN\HARTONO\kunjungan BSN 2\DSC07621.JPG"/>
          <p:cNvPicPr>
            <a:picLocks noChangeAspect="1" noChangeArrowheads="1"/>
          </p:cNvPicPr>
          <p:nvPr/>
        </p:nvPicPr>
        <p:blipFill>
          <a:blip r:embed="rId10">
            <a:lum bright="4000"/>
          </a:blip>
          <a:srcRect l="22000"/>
          <a:stretch>
            <a:fillRect/>
          </a:stretch>
        </p:blipFill>
        <p:spPr bwMode="auto">
          <a:xfrm>
            <a:off x="7934164" y="3640924"/>
            <a:ext cx="2185184" cy="1705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-1183619" y="4143222"/>
            <a:ext cx="3705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2016</a:t>
            </a:r>
          </a:p>
        </p:txBody>
      </p:sp>
      <p:pic>
        <p:nvPicPr>
          <p:cNvPr id="23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7095" y="1287481"/>
            <a:ext cx="1855250" cy="171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P:\Trading House\Foto Produk Nasabah\Produk\Jawara.jpg"/>
          <p:cNvPicPr/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29981"/>
          <a:stretch>
            <a:fillRect/>
          </a:stretch>
        </p:blipFill>
        <p:spPr bwMode="auto">
          <a:xfrm>
            <a:off x="10177095" y="3640924"/>
            <a:ext cx="1855250" cy="17051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208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-6319"/>
            <a:ext cx="12192000" cy="6864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57134" y="901213"/>
            <a:ext cx="5353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PNM FUTURE ROADMAP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51261" y="3468914"/>
            <a:ext cx="9537933" cy="145143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-203036" y="2104539"/>
            <a:ext cx="3705479" cy="2090243"/>
            <a:chOff x="239698" y="2979041"/>
            <a:chExt cx="3705479" cy="2090243"/>
          </a:xfrm>
        </p:grpSpPr>
        <p:pic>
          <p:nvPicPr>
            <p:cNvPr id="1032" name="Picture 8" descr="http://pas-wordpress-media.s3.amazonaws.com/content/uploads/2014/08/4-ways-to-secure-funding-for-your-startup-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97B39F"/>
                </a:clrFrom>
                <a:clrTo>
                  <a:srgbClr val="97B39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6605" y="2979041"/>
              <a:ext cx="1572066" cy="1572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239698" y="4607619"/>
              <a:ext cx="3705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FINANCING</a:t>
              </a:r>
              <a:endParaRPr lang="en-US" sz="2400" b="1" dirty="0" smtClean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933533" y="2058023"/>
            <a:ext cx="4138081" cy="3836884"/>
            <a:chOff x="7933533" y="2058023"/>
            <a:chExt cx="4138081" cy="3836884"/>
          </a:xfrm>
        </p:grpSpPr>
        <p:grpSp>
          <p:nvGrpSpPr>
            <p:cNvPr id="2" name="Group 1"/>
            <p:cNvGrpSpPr/>
            <p:nvPr/>
          </p:nvGrpSpPr>
          <p:grpSpPr>
            <a:xfrm>
              <a:off x="7933533" y="2058023"/>
              <a:ext cx="3705479" cy="2227661"/>
              <a:chOff x="8048044" y="2798081"/>
              <a:chExt cx="3705479" cy="2227661"/>
            </a:xfrm>
          </p:grpSpPr>
          <p:pic>
            <p:nvPicPr>
              <p:cNvPr id="1026" name="Picture 2" descr="https://www.legalraasta.com/wp-content/uploads/2016/07/Company-search.jpg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1768" y="2798081"/>
                <a:ext cx="1765996" cy="1765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8048044" y="4564077"/>
                <a:ext cx="3705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PNM TRADING HOUSE</a:t>
                </a:r>
                <a:endParaRPr lang="en-US" sz="2400" b="1" dirty="0" smtClean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8366135" y="4263691"/>
              <a:ext cx="370547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 dirty="0" smtClean="0"/>
                <a:t>ONE STOP SERVICE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 dirty="0" smtClean="0"/>
                <a:t>DIGITAL PLATFORM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 dirty="0" smtClean="0"/>
                <a:t>EXPORT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 dirty="0" smtClean="0"/>
                <a:t>MODERN MARKET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b="1" dirty="0" smtClean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23921" y="2128526"/>
            <a:ext cx="4057545" cy="4387466"/>
            <a:chOff x="3523921" y="2128526"/>
            <a:chExt cx="4057545" cy="4387466"/>
          </a:xfrm>
        </p:grpSpPr>
        <p:grpSp>
          <p:nvGrpSpPr>
            <p:cNvPr id="3" name="Group 2"/>
            <p:cNvGrpSpPr/>
            <p:nvPr/>
          </p:nvGrpSpPr>
          <p:grpSpPr>
            <a:xfrm>
              <a:off x="3523921" y="2128526"/>
              <a:ext cx="3705479" cy="2443221"/>
              <a:chOff x="3803238" y="2516780"/>
              <a:chExt cx="3705479" cy="244322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3803238" y="4129004"/>
                <a:ext cx="370547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PNM CAPACITY BUILDING PROGRAM</a:t>
                </a:r>
                <a:endParaRPr lang="en-US" sz="2400" b="1" dirty="0" smtClean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1030" name="Picture 6" descr="https://uk.pearson.com/content/dam/region-core/uk/pearson-uk/images/educator/secondary/fecollege-educator-picto-training.png/_jcr_content/renditions/cq5dam.web.1600.9600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9125" y="2516780"/>
                <a:ext cx="3353707" cy="18827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3875987" y="4577000"/>
              <a:ext cx="370547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 dirty="0" smtClean="0"/>
                <a:t>SOFT SKILL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 dirty="0" smtClean="0"/>
                <a:t>HARD SKILL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 dirty="0" smtClean="0"/>
                <a:t>TECHNOLOGY LITERACY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 dirty="0" smtClean="0"/>
                <a:t>NEW POINT OF VIEW</a:t>
              </a:r>
            </a:p>
            <a:p>
              <a:endParaRPr lang="en-US" sz="2000" b="1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61380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cdn.jaringnews.com/3/2012/06/02/43ba74433e1df20ff58068c6cfeb5a24_1.gif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" y="0"/>
            <a:ext cx="7642185" cy="690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3510" y="3219493"/>
            <a:ext cx="3095171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/>
              <a:t>THANK YOU</a:t>
            </a:r>
            <a:endParaRPr lang="en-US" sz="5400" b="1" dirty="0"/>
          </a:p>
        </p:txBody>
      </p:sp>
      <p:pic>
        <p:nvPicPr>
          <p:cNvPr id="5" name="Picture 4" descr="http://pnm.co.id/design/images/xlogo.png.pagespeed.ic.ZH0A_RYql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303" y="860266"/>
            <a:ext cx="3845587" cy="146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19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6319"/>
            <a:ext cx="12192000" cy="6864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http://2.bp.blogspot.com/_vvAhyR-6PAM/SpXuH0hDu0I/AAAAAAAABQs/zgn5ttaPvrM/s320/Indonesi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562" y="386310"/>
            <a:ext cx="30480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-media-cache-ak0.pinimg.com/originals/75/ea/99/75ea997642e29439a3e07d17115a8c8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" r="31698"/>
          <a:stretch/>
        </p:blipFill>
        <p:spPr bwMode="auto">
          <a:xfrm>
            <a:off x="0" y="-6319"/>
            <a:ext cx="6662057" cy="686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930574" y="2540772"/>
            <a:ext cx="4669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INDONESIA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30574" y="3822222"/>
            <a:ext cx="46699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253 MILLION </a:t>
            </a:r>
          </a:p>
          <a:p>
            <a:pPr algn="ctr"/>
            <a:r>
              <a:rPr lang="en-US" sz="3200" b="1" dirty="0" smtClean="0"/>
              <a:t>POPULATION</a:t>
            </a:r>
            <a:endParaRPr lang="en-US" sz="3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0390416" y="4463010"/>
            <a:ext cx="326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/>
              <a:t>1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564584" y="6444360"/>
            <a:ext cx="1540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1. From BPS 2015 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2810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6319"/>
            <a:ext cx="12192000" cy="6864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406744" y="6444360"/>
            <a:ext cx="169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1. From BDT-TNP2K</a:t>
            </a:r>
            <a:endParaRPr lang="en-US" sz="1400" b="1" dirty="0"/>
          </a:p>
        </p:txBody>
      </p:sp>
      <p:pic>
        <p:nvPicPr>
          <p:cNvPr id="1026" name="Picture 2" descr="http://www.todayonline.com/sites/default/files/styles/photo_gallery_image_lightbox/public/22603707.JPG?itok=HrHgGSx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4" r="28827"/>
          <a:stretch/>
        </p:blipFill>
        <p:spPr bwMode="auto">
          <a:xfrm>
            <a:off x="0" y="0"/>
            <a:ext cx="5170220" cy="686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" t="19894" r="470" b="9418"/>
          <a:stretch/>
        </p:blipFill>
        <p:spPr>
          <a:xfrm>
            <a:off x="4628490" y="1329237"/>
            <a:ext cx="7315200" cy="48477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51603" y="292445"/>
            <a:ext cx="4669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POVERTY</a:t>
            </a:r>
          </a:p>
        </p:txBody>
      </p:sp>
    </p:spTree>
    <p:extLst>
      <p:ext uri="{BB962C8B-B14F-4D97-AF65-F5344CB8AC3E}">
        <p14:creationId xmlns:p14="http://schemas.microsoft.com/office/powerpoint/2010/main" val="73886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6319"/>
            <a:ext cx="12192000" cy="6864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://galeriukmlampung.com/fu/server/php/files/82umk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12"/>
          <a:stretch/>
        </p:blipFill>
        <p:spPr bwMode="auto">
          <a:xfrm>
            <a:off x="4805639" y="0"/>
            <a:ext cx="7386361" cy="686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0" y="1800371"/>
            <a:ext cx="4669976" cy="1323439"/>
            <a:chOff x="674915" y="2337400"/>
            <a:chExt cx="4669976" cy="1323439"/>
          </a:xfrm>
        </p:grpSpPr>
        <p:sp>
          <p:nvSpPr>
            <p:cNvPr id="11" name="TextBox 10"/>
            <p:cNvSpPr txBox="1"/>
            <p:nvPr/>
          </p:nvSpPr>
          <p:spPr>
            <a:xfrm>
              <a:off x="674915" y="2337400"/>
              <a:ext cx="46699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FF0000"/>
                  </a:solidFill>
                </a:rPr>
                <a:t>58</a:t>
              </a:r>
              <a:r>
                <a:rPr lang="en-US" sz="4400" b="1" dirty="0" smtClean="0"/>
                <a:t> MILLION </a:t>
              </a:r>
            </a:p>
            <a:p>
              <a:pPr algn="ctr"/>
              <a:r>
                <a:rPr lang="en-US" sz="3200" b="1" dirty="0" smtClean="0"/>
                <a:t>SME’s in 2015</a:t>
              </a:r>
              <a:endParaRPr lang="en-US" sz="32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35232" y="2398532"/>
              <a:ext cx="3265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 smtClean="0"/>
                <a:t>1</a:t>
              </a:r>
              <a:endParaRPr lang="en-US" sz="1600" b="1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0" y="6550223"/>
            <a:ext cx="2917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1. </a:t>
            </a:r>
            <a:r>
              <a:rPr lang="en-US" sz="1400" b="1" dirty="0" err="1" smtClean="0"/>
              <a:t>Kementerian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Koperasi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dan</a:t>
            </a:r>
            <a:r>
              <a:rPr lang="en-US" sz="1400" b="1" dirty="0" smtClean="0"/>
              <a:t> UMKM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4342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media.gettyimages.com/videos/businessman-holding-briefcase-treading-underwater-london-united-video-id91157120?s=640x6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050"/>
            <a:ext cx="12192000" cy="701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-957946" y="980595"/>
            <a:ext cx="6618515" cy="2215991"/>
            <a:chOff x="-2223337" y="1587287"/>
            <a:chExt cx="4669976" cy="4074007"/>
          </a:xfrm>
        </p:grpSpPr>
        <p:sp>
          <p:nvSpPr>
            <p:cNvPr id="11" name="TextBox 10"/>
            <p:cNvSpPr txBox="1"/>
            <p:nvPr/>
          </p:nvSpPr>
          <p:spPr>
            <a:xfrm>
              <a:off x="-2223337" y="1587287"/>
              <a:ext cx="4669976" cy="4074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800" b="1" dirty="0" smtClean="0">
                  <a:solidFill>
                    <a:srgbClr val="FF0000"/>
                  </a:solidFill>
                </a:rPr>
                <a:t>90</a:t>
              </a:r>
              <a:r>
                <a:rPr lang="en-US" sz="11500" b="1" dirty="0" smtClean="0"/>
                <a:t> </a:t>
              </a:r>
              <a:r>
                <a:rPr lang="en-US" sz="11500" b="1" dirty="0" smtClean="0">
                  <a:solidFill>
                    <a:schemeClr val="bg1"/>
                  </a:solidFill>
                </a:rPr>
                <a:t>%</a:t>
              </a:r>
              <a:endParaRPr lang="en-US" sz="11500" b="1" dirty="0" smtClean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53618" y="2280923"/>
              <a:ext cx="326576" cy="622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</a:rPr>
                <a:t>1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0" y="6434109"/>
            <a:ext cx="2917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85000"/>
                  </a:schemeClr>
                </a:solidFill>
              </a:rPr>
              <a:t>1. Forbes</a:t>
            </a:r>
            <a:endParaRPr 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79100" y="2989103"/>
            <a:ext cx="4669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FAILURE RATE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66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allpapercave.com/wp/1PFHyY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crowd101.com/wp-content/uploads/2016/07/equity-crowdfunding-funding-cyc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695" y="423864"/>
            <a:ext cx="8667296" cy="601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119086" y="4368800"/>
            <a:ext cx="8150905" cy="1828800"/>
            <a:chOff x="2119086" y="4368800"/>
            <a:chExt cx="8150905" cy="1828800"/>
          </a:xfrm>
        </p:grpSpPr>
        <p:grpSp>
          <p:nvGrpSpPr>
            <p:cNvPr id="8" name="Group 7"/>
            <p:cNvGrpSpPr/>
            <p:nvPr/>
          </p:nvGrpSpPr>
          <p:grpSpPr>
            <a:xfrm>
              <a:off x="2119086" y="4368800"/>
              <a:ext cx="6444343" cy="1828800"/>
              <a:chOff x="2119086" y="4368800"/>
              <a:chExt cx="6444343" cy="1828800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2119086" y="4368800"/>
                <a:ext cx="2946400" cy="1828800"/>
              </a:xfrm>
              <a:prstGeom prst="round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 flipV="1">
                <a:off x="5065486" y="4731658"/>
                <a:ext cx="3497943" cy="624113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8565698" y="4368800"/>
              <a:ext cx="170429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4625" indent="-174625">
                <a:buFont typeface="Arial" panose="020B0604020202020204" pitchFamily="34" charset="0"/>
                <a:buChar char="•"/>
              </a:pPr>
              <a:r>
                <a:rPr lang="en-US" sz="1600" dirty="0"/>
                <a:t>Critical </a:t>
              </a:r>
              <a:r>
                <a:rPr lang="en-US" sz="1600" dirty="0" smtClean="0"/>
                <a:t>Phase</a:t>
              </a:r>
              <a:endParaRPr lang="en-US" sz="1600" dirty="0"/>
            </a:p>
            <a:p>
              <a:pPr marL="174625" indent="-174625">
                <a:buFont typeface="Arial" panose="020B0604020202020204" pitchFamily="34" charset="0"/>
                <a:buChar char="•"/>
              </a:pPr>
              <a:r>
                <a:rPr lang="en-US" sz="1600" dirty="0"/>
                <a:t>Need </a:t>
              </a:r>
              <a:r>
                <a:rPr lang="en-US" sz="1600" dirty="0" smtClean="0"/>
                <a:t>Guidance</a:t>
              </a:r>
              <a:endParaRPr lang="en-US" sz="1600" dirty="0"/>
            </a:p>
            <a:p>
              <a:pPr marL="174625" indent="-174625">
                <a:buFont typeface="Arial" panose="020B0604020202020204" pitchFamily="34" charset="0"/>
                <a:buChar char="•"/>
              </a:pPr>
              <a:r>
                <a:rPr lang="en-US" sz="1600" dirty="0"/>
                <a:t>Improving All Aspects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186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allpapercave.com/wp/1PFHyY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354467" y="569007"/>
            <a:ext cx="8667296" cy="6010272"/>
            <a:chOff x="1602695" y="423864"/>
            <a:chExt cx="8667296" cy="6010272"/>
          </a:xfrm>
        </p:grpSpPr>
        <p:pic>
          <p:nvPicPr>
            <p:cNvPr id="3076" name="Picture 4" descr="http://www.crowd101.com/wp-content/uploads/2016/07/equity-crowdfunding-funding-cycle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2695" y="423864"/>
              <a:ext cx="8667296" cy="6010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C:\Users\sunar\AppData\Local\Microsoft\Windows\Temporary Internet Files\Content.Outlook\CRAJXSBX\Mekaar-07.jp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9676" y="5630073"/>
              <a:ext cx="1390781" cy="492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546" y="4410399"/>
              <a:ext cx="994315" cy="409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" name="Group 16"/>
            <p:cNvGrpSpPr/>
            <p:nvPr/>
          </p:nvGrpSpPr>
          <p:grpSpPr>
            <a:xfrm>
              <a:off x="2043879" y="4158007"/>
              <a:ext cx="6105008" cy="1528130"/>
              <a:chOff x="2043879" y="4158007"/>
              <a:chExt cx="6105008" cy="1528130"/>
            </a:xfrm>
          </p:grpSpPr>
          <p:sp>
            <p:nvSpPr>
              <p:cNvPr id="2" name="Rounded Rectangle 1"/>
              <p:cNvSpPr/>
              <p:nvPr/>
            </p:nvSpPr>
            <p:spPr>
              <a:xfrm rot="19299596">
                <a:off x="2043879" y="4158007"/>
                <a:ext cx="4010610" cy="1528130"/>
              </a:xfrm>
              <a:prstGeom prst="round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" name="Straight Connector 3"/>
              <p:cNvCxnSpPr>
                <a:stCxn id="13" idx="1"/>
              </p:cNvCxnSpPr>
              <p:nvPr/>
            </p:nvCxnSpPr>
            <p:spPr>
              <a:xfrm flipH="1" flipV="1">
                <a:off x="5979886" y="4308342"/>
                <a:ext cx="2169001" cy="613730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8148887" y="4539186"/>
              <a:ext cx="2011109" cy="1104326"/>
              <a:chOff x="8148887" y="4539186"/>
              <a:chExt cx="2011109" cy="1104326"/>
            </a:xfrm>
          </p:grpSpPr>
          <p:pic>
            <p:nvPicPr>
              <p:cNvPr id="13" name="Picture 12" descr="http://pnm.co.id/design/images/xlogo.png.pagespeed.ic.ZH0A_RYqlO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48887" y="4539186"/>
                <a:ext cx="2011109" cy="7657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8338251" y="5304958"/>
                <a:ext cx="17047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TARGET SEGMENT</a:t>
                </a:r>
                <a:endParaRPr lang="en-US" sz="1600" dirty="0"/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9058334" y="1154425"/>
            <a:ext cx="31361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85000"/>
                  </a:schemeClr>
                </a:solidFill>
              </a:rPr>
              <a:t>PNM CURRENT</a:t>
            </a:r>
          </a:p>
          <a:p>
            <a:pPr algn="ctr"/>
            <a:r>
              <a:rPr lang="en-US" sz="3200" b="1" dirty="0" smtClean="0">
                <a:solidFill>
                  <a:schemeClr val="bg1">
                    <a:lumMod val="85000"/>
                  </a:schemeClr>
                </a:solidFill>
              </a:rPr>
              <a:t>CLIENT SEGMENT</a:t>
            </a: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14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allpapercave.com/wp/1PFHyY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51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354466" y="423864"/>
            <a:ext cx="8667296" cy="6010272"/>
            <a:chOff x="1602695" y="423864"/>
            <a:chExt cx="8667296" cy="6010272"/>
          </a:xfrm>
        </p:grpSpPr>
        <p:pic>
          <p:nvPicPr>
            <p:cNvPr id="3076" name="Picture 4" descr="http://www.crowd101.com/wp-content/uploads/2016/07/equity-crowdfunding-funding-cycle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2695" y="423864"/>
              <a:ext cx="8667296" cy="6010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C:\Users\sunar\AppData\Local\Microsoft\Windows\Temporary Internet Files\Content.Outlook\CRAJXSBX\Mekaar-07.jp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777" y="4485824"/>
              <a:ext cx="1390781" cy="492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028" y="3898727"/>
              <a:ext cx="994315" cy="409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" name="Group 16"/>
            <p:cNvGrpSpPr/>
            <p:nvPr/>
          </p:nvGrpSpPr>
          <p:grpSpPr>
            <a:xfrm>
              <a:off x="3560630" y="3865476"/>
              <a:ext cx="4588257" cy="1293362"/>
              <a:chOff x="3560630" y="3865476"/>
              <a:chExt cx="4588257" cy="1293362"/>
            </a:xfrm>
          </p:grpSpPr>
          <p:sp>
            <p:nvSpPr>
              <p:cNvPr id="2" name="Rounded Rectangle 1"/>
              <p:cNvSpPr/>
              <p:nvPr/>
            </p:nvSpPr>
            <p:spPr>
              <a:xfrm rot="19299596">
                <a:off x="3560630" y="3865476"/>
                <a:ext cx="2392160" cy="1293362"/>
              </a:xfrm>
              <a:prstGeom prst="round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" name="Straight Connector 3"/>
              <p:cNvCxnSpPr>
                <a:stCxn id="13" idx="1"/>
              </p:cNvCxnSpPr>
              <p:nvPr/>
            </p:nvCxnSpPr>
            <p:spPr>
              <a:xfrm flipH="1" flipV="1">
                <a:off x="5979886" y="4308342"/>
                <a:ext cx="2169001" cy="613730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8148887" y="4539186"/>
              <a:ext cx="2011109" cy="1104326"/>
              <a:chOff x="8148887" y="4539186"/>
              <a:chExt cx="2011109" cy="1104326"/>
            </a:xfrm>
          </p:grpSpPr>
          <p:pic>
            <p:nvPicPr>
              <p:cNvPr id="13" name="Picture 12" descr="http://pnm.co.id/design/images/xlogo.png.pagespeed.ic.ZH0A_RYqlO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48887" y="4539186"/>
                <a:ext cx="2011109" cy="7657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8338251" y="5304958"/>
                <a:ext cx="17047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TARGET SEGMENT</a:t>
                </a:r>
                <a:endParaRPr lang="en-US" sz="16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9058334" y="1154425"/>
            <a:ext cx="31361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85000"/>
                  </a:schemeClr>
                </a:solidFill>
              </a:rPr>
              <a:t>SHIFTING </a:t>
            </a:r>
          </a:p>
          <a:p>
            <a:pPr algn="ctr"/>
            <a:r>
              <a:rPr lang="en-US" sz="3200" b="1" dirty="0" smtClean="0">
                <a:solidFill>
                  <a:schemeClr val="bg1">
                    <a:lumMod val="85000"/>
                  </a:schemeClr>
                </a:solidFill>
              </a:rPr>
              <a:t>CLIENT SEGMENT</a:t>
            </a: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78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15608"/>
            <a:ext cx="12192000" cy="6864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6" descr="http://cdn.jaringnews.com/3/2012/06/02/43ba74433e1df20ff58068c6cfeb5a24_1.gif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" y="0"/>
            <a:ext cx="7642185" cy="690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458216" y="4173273"/>
            <a:ext cx="3801340" cy="1330325"/>
            <a:chOff x="4979529" y="1433525"/>
            <a:chExt cx="4434395" cy="1208569"/>
          </a:xfrm>
        </p:grpSpPr>
        <p:sp>
          <p:nvSpPr>
            <p:cNvPr id="26" name="Rounded Rectangle 11"/>
            <p:cNvSpPr/>
            <p:nvPr/>
          </p:nvSpPr>
          <p:spPr>
            <a:xfrm>
              <a:off x="4979529" y="1433525"/>
              <a:ext cx="4434395" cy="120856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27" name="Rounded Rectangle 12"/>
            <p:cNvSpPr/>
            <p:nvPr/>
          </p:nvSpPr>
          <p:spPr>
            <a:xfrm>
              <a:off x="5189689" y="1571977"/>
              <a:ext cx="1724518" cy="9417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noProof="1">
                <a:solidFill>
                  <a:schemeClr val="bg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458" y="1889136"/>
              <a:ext cx="1346148" cy="431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16"/>
            <p:cNvSpPr txBox="1"/>
            <p:nvPr/>
          </p:nvSpPr>
          <p:spPr>
            <a:xfrm>
              <a:off x="6707074" y="1548495"/>
              <a:ext cx="2557659" cy="9786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US" sz="1600" noProof="1" smtClean="0">
                  <a:solidFill>
                    <a:schemeClr val="bg1"/>
                  </a:solidFill>
                  <a:latin typeface="+mj-lt"/>
                  <a:cs typeface="+mn-cs"/>
                </a:rPr>
                <a:t>Financing</a:t>
              </a:r>
            </a:p>
            <a:p>
              <a:pPr algn="ctr">
                <a:defRPr/>
              </a:pPr>
              <a:r>
                <a:rPr lang="en-US" sz="1600" noProof="1" smtClean="0">
                  <a:solidFill>
                    <a:schemeClr val="bg1"/>
                  </a:solidFill>
                  <a:latin typeface="+mj-lt"/>
                  <a:cs typeface="+mn-cs"/>
                </a:rPr>
                <a:t>For </a:t>
              </a:r>
            </a:p>
            <a:p>
              <a:pPr algn="ctr">
                <a:defRPr/>
              </a:pPr>
              <a:r>
                <a:rPr lang="en-US" sz="1600" noProof="1" smtClean="0">
                  <a:solidFill>
                    <a:schemeClr val="bg1"/>
                  </a:solidFill>
                  <a:latin typeface="+mj-lt"/>
                  <a:cs typeface="+mn-cs"/>
                </a:rPr>
                <a:t>Small Medium Enterprise</a:t>
              </a:r>
              <a:endParaRPr lang="en-US" sz="1600" noProof="1">
                <a:solidFill>
                  <a:schemeClr val="bg1"/>
                </a:solidFill>
                <a:latin typeface="+mj-lt"/>
                <a:cs typeface="+mn-cs"/>
              </a:endParaRPr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458216" y="2437955"/>
            <a:ext cx="3768838" cy="1373188"/>
            <a:chOff x="4985457" y="2739566"/>
            <a:chExt cx="4428467" cy="1372541"/>
          </a:xfrm>
        </p:grpSpPr>
        <p:sp>
          <p:nvSpPr>
            <p:cNvPr id="22" name="Rounded Rectangle 18"/>
            <p:cNvSpPr/>
            <p:nvPr/>
          </p:nvSpPr>
          <p:spPr>
            <a:xfrm>
              <a:off x="4985457" y="2739566"/>
              <a:ext cx="4428467" cy="137254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23" name="Rounded Rectangle 19"/>
            <p:cNvSpPr/>
            <p:nvPr/>
          </p:nvSpPr>
          <p:spPr>
            <a:xfrm>
              <a:off x="5191139" y="2868093"/>
              <a:ext cx="1735249" cy="105994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noProof="1">
                <a:solidFill>
                  <a:schemeClr val="bg1"/>
                </a:solidFill>
              </a:endParaRPr>
            </a:p>
          </p:txBody>
        </p:sp>
        <p:pic>
          <p:nvPicPr>
            <p:cNvPr id="24" name="Picture 23" descr="C:\Users\sunar\AppData\Local\Microsoft\Windows\Temporary Internet Files\Content.Outlook\CRAJXSBX\Mekaar-07.jpg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3432" y="3101525"/>
              <a:ext cx="1777614" cy="535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1"/>
            <p:cNvSpPr txBox="1"/>
            <p:nvPr/>
          </p:nvSpPr>
          <p:spPr>
            <a:xfrm>
              <a:off x="6897462" y="2828424"/>
              <a:ext cx="2516462" cy="10767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US" sz="1600" noProof="1" smtClean="0">
                  <a:solidFill>
                    <a:schemeClr val="bg1"/>
                  </a:solidFill>
                  <a:latin typeface="+mj-lt"/>
                  <a:cs typeface="+mn-cs"/>
                </a:rPr>
                <a:t>Financing </a:t>
              </a:r>
            </a:p>
            <a:p>
              <a:pPr algn="ctr">
                <a:defRPr/>
              </a:pPr>
              <a:r>
                <a:rPr lang="en-US" sz="1600" noProof="1" smtClean="0">
                  <a:solidFill>
                    <a:schemeClr val="bg1"/>
                  </a:solidFill>
                  <a:latin typeface="+mj-lt"/>
                  <a:cs typeface="+mn-cs"/>
                </a:rPr>
                <a:t>For</a:t>
              </a:r>
            </a:p>
            <a:p>
              <a:pPr algn="ctr">
                <a:defRPr/>
              </a:pPr>
              <a:r>
                <a:rPr lang="en-US" sz="1600" noProof="1" smtClean="0">
                  <a:solidFill>
                    <a:schemeClr val="bg1"/>
                  </a:solidFill>
                  <a:latin typeface="+mj-lt"/>
                  <a:cs typeface="+mn-cs"/>
                </a:rPr>
                <a:t>Poor &amp; Economic Active</a:t>
              </a:r>
            </a:p>
            <a:p>
              <a:pPr algn="ctr">
                <a:defRPr/>
              </a:pPr>
              <a:r>
                <a:rPr lang="en-US" sz="1600" noProof="1" smtClean="0">
                  <a:solidFill>
                    <a:schemeClr val="bg1"/>
                  </a:solidFill>
                  <a:latin typeface="+mj-lt"/>
                  <a:cs typeface="+mn-cs"/>
                </a:rPr>
                <a:t>Woman</a:t>
              </a:r>
              <a:endParaRPr lang="en-US" sz="1600" noProof="1">
                <a:solidFill>
                  <a:schemeClr val="bg1"/>
                </a:solidFill>
                <a:latin typeface="+mj-lt"/>
                <a:cs typeface="+mn-cs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632879" y="3055796"/>
            <a:ext cx="1866828" cy="1937653"/>
            <a:chOff x="7725529" y="2886656"/>
            <a:chExt cx="2673437" cy="2774863"/>
          </a:xfrm>
        </p:grpSpPr>
        <p:sp>
          <p:nvSpPr>
            <p:cNvPr id="30" name="TextBox 29"/>
            <p:cNvSpPr txBox="1"/>
            <p:nvPr/>
          </p:nvSpPr>
          <p:spPr>
            <a:xfrm>
              <a:off x="7780031" y="2886656"/>
              <a:ext cx="2618935" cy="837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CAPACITY</a:t>
              </a:r>
            </a:p>
          </p:txBody>
        </p:sp>
        <p:pic>
          <p:nvPicPr>
            <p:cNvPr id="5128" name="Picture 8" descr="http://www.sadhikaratha.org/images/icons/f01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87" t="8173" r="5280" b="9718"/>
            <a:stretch/>
          </p:blipFill>
          <p:spPr bwMode="auto">
            <a:xfrm>
              <a:off x="8259097" y="3499211"/>
              <a:ext cx="1483562" cy="1420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7725529" y="4824078"/>
              <a:ext cx="2670265" cy="837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BUILDING</a:t>
              </a:r>
            </a:p>
          </p:txBody>
        </p:sp>
      </p:grpSp>
      <p:pic>
        <p:nvPicPr>
          <p:cNvPr id="41" name="Picture 40" descr="http://pnm.co.id/design/images/xlogo.png.pagespeed.ic.ZH0A_RYql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301" y="505254"/>
            <a:ext cx="3845587" cy="146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Elbow Connector 17"/>
          <p:cNvCxnSpPr>
            <a:stCxn id="30" idx="0"/>
          </p:cNvCxnSpPr>
          <p:nvPr/>
        </p:nvCxnSpPr>
        <p:spPr>
          <a:xfrm rot="16200000" flipV="1">
            <a:off x="5335988" y="1806461"/>
            <a:ext cx="126554" cy="2372115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35" idx="2"/>
          </p:cNvCxnSpPr>
          <p:nvPr/>
        </p:nvCxnSpPr>
        <p:spPr>
          <a:xfrm rot="5400000">
            <a:off x="5359911" y="3814020"/>
            <a:ext cx="25847" cy="2384704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140499" y="3937698"/>
            <a:ext cx="277859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9697468" y="3484690"/>
            <a:ext cx="2008050" cy="2068230"/>
            <a:chOff x="9697468" y="3484690"/>
            <a:chExt cx="2008050" cy="2068230"/>
          </a:xfrm>
        </p:grpSpPr>
        <p:pic>
          <p:nvPicPr>
            <p:cNvPr id="1026" name="Picture 2" descr="https://cdn.sindonews.net/dyn/620/content/2014/12/07/34/934140/kadinda-diminta-dorong-umkm-agar-bankable-XS3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5173" y="3484690"/>
              <a:ext cx="1487717" cy="991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9697468" y="4475702"/>
              <a:ext cx="200805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/>
                <a:t>BANKABLE</a:t>
              </a:r>
            </a:p>
            <a:p>
              <a:pPr algn="ctr"/>
              <a:r>
                <a:rPr lang="en-US" sz="3200" b="1" dirty="0" smtClean="0"/>
                <a:t>UKM</a:t>
              </a:r>
              <a:endParaRPr 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6636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1709</TotalTime>
  <Words>759</Words>
  <Application>Microsoft Office PowerPoint</Application>
  <PresentationFormat>Widescreen</PresentationFormat>
  <Paragraphs>132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ＭＳ Ｐゴシック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Locale</dc:creator>
  <cp:lastModifiedBy>Locale</cp:lastModifiedBy>
  <cp:revision>49</cp:revision>
  <cp:lastPrinted>2016-11-28T04:01:10Z</cp:lastPrinted>
  <dcterms:created xsi:type="dcterms:W3CDTF">2016-11-21T12:41:46Z</dcterms:created>
  <dcterms:modified xsi:type="dcterms:W3CDTF">2016-11-29T01:06:15Z</dcterms:modified>
</cp:coreProperties>
</file>